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2" r:id="rId10"/>
    <p:sldId id="273" r:id="rId11"/>
    <p:sldId id="264" r:id="rId12"/>
    <p:sldId id="269" r:id="rId13"/>
    <p:sldId id="271" r:id="rId14"/>
    <p:sldId id="270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88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6353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284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875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11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6534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145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014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0217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319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EABC3BC-8CDD-469C-9E2E-0B08AC2DD1E3}" type="datetimeFigureOut">
              <a:rPr lang="de-AT" smtClean="0"/>
              <a:t>31.01.2021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5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2938B-44D2-44DD-8C1D-2C6EFF20BC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 </a:t>
            </a:r>
            <a:r>
              <a:rPr lang="en-GB" dirty="0"/>
              <a:t>Localization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86C52-A3F3-4958-ADFC-66B6FB8A4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Sophie </a:t>
            </a:r>
            <a:r>
              <a:rPr lang="de-DE" dirty="0" err="1"/>
              <a:t>Kaltenleithner</a:t>
            </a:r>
            <a:r>
              <a:rPr lang="de-DE"/>
              <a:t>, Simone Sandler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2792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A98D7-406B-44A3-A349-7AB0BDD9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Worst Run -&gt; no data augmentation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38DF43-7506-4CBE-90B0-0A80C3A11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3"/>
          <a:stretch/>
        </p:blipFill>
        <p:spPr>
          <a:xfrm>
            <a:off x="2230438" y="2213147"/>
            <a:ext cx="6818312" cy="3384207"/>
          </a:xfrm>
        </p:spPr>
      </p:pic>
    </p:spTree>
    <p:extLst>
      <p:ext uri="{BB962C8B-B14F-4D97-AF65-F5344CB8AC3E}">
        <p14:creationId xmlns:p14="http://schemas.microsoft.com/office/powerpoint/2010/main" val="323943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68A3F6-7720-487C-B56E-B9D11571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Resuls and Problems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3BA28B-38DF-4B47-ADFC-42CE7270F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872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drinnen, sitzend, Mädchen, Tisch enthält.&#10;&#10;Automatisch generierte Beschreibung">
            <a:extLst>
              <a:ext uri="{FF2B5EF4-FFF2-40B4-BE49-F238E27FC236}">
                <a16:creationId xmlns:a16="http://schemas.microsoft.com/office/drawing/2014/main" id="{2409CE35-8740-44D5-8121-409DED89A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" r="1" b="34518"/>
          <a:stretch/>
        </p:blipFill>
        <p:spPr>
          <a:xfrm>
            <a:off x="321734" y="321733"/>
            <a:ext cx="3084025" cy="3021406"/>
          </a:xfrm>
          <a:prstGeom prst="rect">
            <a:avLst/>
          </a:prstGeom>
        </p:spPr>
      </p:pic>
      <p:pic>
        <p:nvPicPr>
          <p:cNvPr id="5" name="Grafik 4" descr="Ein Bild, das Person, drinnen, Tisch, sitzend enthält.&#10;&#10;Automatisch generierte Beschreibung">
            <a:extLst>
              <a:ext uri="{FF2B5EF4-FFF2-40B4-BE49-F238E27FC236}">
                <a16:creationId xmlns:a16="http://schemas.microsoft.com/office/drawing/2014/main" id="{EA41CDC8-E8D6-4406-828C-73F6DC7EB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r="-1" b="45024"/>
          <a:stretch/>
        </p:blipFill>
        <p:spPr>
          <a:xfrm>
            <a:off x="321734" y="3514854"/>
            <a:ext cx="3084025" cy="2785952"/>
          </a:xfrm>
          <a:prstGeom prst="rect">
            <a:avLst/>
          </a:prstGeom>
        </p:spPr>
      </p:pic>
      <p:pic>
        <p:nvPicPr>
          <p:cNvPr id="9" name="Grafik 8" descr="Ein Bild, das Person, Tisch, drinnen, Essen enthält.&#10;&#10;Automatisch generierte Beschreibung">
            <a:extLst>
              <a:ext uri="{FF2B5EF4-FFF2-40B4-BE49-F238E27FC236}">
                <a16:creationId xmlns:a16="http://schemas.microsoft.com/office/drawing/2014/main" id="{CA670623-CDE9-4669-8EAD-1D81619C4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4"/>
          <a:stretch/>
        </p:blipFill>
        <p:spPr>
          <a:xfrm>
            <a:off x="3598286" y="321733"/>
            <a:ext cx="4043250" cy="5979074"/>
          </a:xfrm>
          <a:prstGeom prst="rect">
            <a:avLst/>
          </a:prstGeom>
        </p:spPr>
      </p:pic>
      <p:pic>
        <p:nvPicPr>
          <p:cNvPr id="7" name="Grafik 6" descr="Ein Bild, das Person, drinnen, Mädchen, klein enthält.&#10;&#10;Automatisch generierte Beschreibung">
            <a:extLst>
              <a:ext uri="{FF2B5EF4-FFF2-40B4-BE49-F238E27FC236}">
                <a16:creationId xmlns:a16="http://schemas.microsoft.com/office/drawing/2014/main" id="{682D2CF6-90C0-4210-8F59-D7064660BB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232"/>
          <a:stretch/>
        </p:blipFill>
        <p:spPr>
          <a:xfrm>
            <a:off x="7834063" y="321733"/>
            <a:ext cx="4036201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1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1A10295-A3EB-4196-9FEB-CB8FC39B4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BD65E0-6463-4741-89DA-3C7B9847F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480060"/>
            <a:ext cx="5458120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drinnen, Text, Raum enthält.&#10;&#10;Automatisch generierte Beschreibung">
            <a:extLst>
              <a:ext uri="{FF2B5EF4-FFF2-40B4-BE49-F238E27FC236}">
                <a16:creationId xmlns:a16="http://schemas.microsoft.com/office/drawing/2014/main" id="{3AE9B07B-3C40-4920-A887-7114BE1E6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8019" b="-2"/>
          <a:stretch/>
        </p:blipFill>
        <p:spPr>
          <a:xfrm>
            <a:off x="643467" y="643467"/>
            <a:ext cx="5130797" cy="55710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BD86A9-3661-4FA0-A646-051EE7D25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0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drinnen, Decke, Raum, Person enthält.&#10;&#10;Automatisch generierte Beschreibung">
            <a:extLst>
              <a:ext uri="{FF2B5EF4-FFF2-40B4-BE49-F238E27FC236}">
                <a16:creationId xmlns:a16="http://schemas.microsoft.com/office/drawing/2014/main" id="{C1FEB220-206D-455E-BC16-AA38CD774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" r="16314" b="1"/>
          <a:stretch/>
        </p:blipFill>
        <p:spPr>
          <a:xfrm>
            <a:off x="6412146" y="643467"/>
            <a:ext cx="51419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0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EF5484-1F18-43F6-B596-CFD1939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F3B4B1-0E5F-4E0B-ADF8-202569066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drinnen, Frau, stehend enthält.&#10;&#10;Automatisch generierte Beschreibung">
            <a:extLst>
              <a:ext uri="{FF2B5EF4-FFF2-40B4-BE49-F238E27FC236}">
                <a16:creationId xmlns:a16="http://schemas.microsoft.com/office/drawing/2014/main" id="{886C258B-6D2D-4CE3-988A-866197594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8" r="-2" b="211"/>
          <a:stretch/>
        </p:blipFill>
        <p:spPr>
          <a:xfrm>
            <a:off x="1259726" y="801793"/>
            <a:ext cx="3895487" cy="52493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03907F0-0940-4D45-AAD0-448D191C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drinnen, Person, Mann, Tisch enthält.&#10;&#10;Automatisch generierte Beschreibung">
            <a:extLst>
              <a:ext uri="{FF2B5EF4-FFF2-40B4-BE49-F238E27FC236}">
                <a16:creationId xmlns:a16="http://schemas.microsoft.com/office/drawing/2014/main" id="{4E753089-2B59-4080-A00C-A3A549BA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66" r="-1" b="-343"/>
          <a:stretch/>
        </p:blipFill>
        <p:spPr>
          <a:xfrm>
            <a:off x="7032489" y="801793"/>
            <a:ext cx="3904081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2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FC29D54-036A-4639-B198-291BD7D62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C07DA0-7F46-4C18-A505-27591F4AB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Person, draußen, Gras, Personen enthält.&#10;&#10;Automatisch generierte Beschreibung">
            <a:extLst>
              <a:ext uri="{FF2B5EF4-FFF2-40B4-BE49-F238E27FC236}">
                <a16:creationId xmlns:a16="http://schemas.microsoft.com/office/drawing/2014/main" id="{2A035465-B495-49E0-A401-B6FA8CB0E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r="2304" b="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8" name="Grafik 7" descr="Ein Bild, das Person, sitzend, Gruppe, darstellend enthält.&#10;&#10;Automatisch generierte Beschreibung">
            <a:extLst>
              <a:ext uri="{FF2B5EF4-FFF2-40B4-BE49-F238E27FC236}">
                <a16:creationId xmlns:a16="http://schemas.microsoft.com/office/drawing/2014/main" id="{B25297F4-26CA-4A00-B30F-C35E3FD5F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r="-2" b="-2"/>
          <a:stretch/>
        </p:blipFill>
        <p:spPr>
          <a:xfrm>
            <a:off x="6176433" y="64092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Grafik 9" descr="Ein Bild, das Hund, drinnen, braun, sitzend enthält.&#10;&#10;Automatisch generierte Beschreibung">
            <a:extLst>
              <a:ext uri="{FF2B5EF4-FFF2-40B4-BE49-F238E27FC236}">
                <a16:creationId xmlns:a16="http://schemas.microsoft.com/office/drawing/2014/main" id="{5D810B22-988E-42FD-81B8-B36848D7C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r="18718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12" name="Grafik 11" descr="Ein Bild, das Katze, Gebäude, sitzend, Säugetier enthält.&#10;&#10;Automatisch generierte Beschreibung">
            <a:extLst>
              <a:ext uri="{FF2B5EF4-FFF2-40B4-BE49-F238E27FC236}">
                <a16:creationId xmlns:a16="http://schemas.microsoft.com/office/drawing/2014/main" id="{EE20C983-1CDB-4C3E-9A43-4468285F1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" r="14402" b="-3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8" name="Grafik 7" descr="Ein Bild, das Säugetier, Gras, stehend, grau enthält.&#10;&#10;Automatisch generierte Beschreibung">
            <a:extLst>
              <a:ext uri="{FF2B5EF4-FFF2-40B4-BE49-F238E27FC236}">
                <a16:creationId xmlns:a16="http://schemas.microsoft.com/office/drawing/2014/main" id="{257A3829-1272-44EF-AA17-70479CCC71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r="16943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08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Viele Fragezeichen vor schwarzem Hintergrund">
            <a:extLst>
              <a:ext uri="{FF2B5EF4-FFF2-40B4-BE49-F238E27FC236}">
                <a16:creationId xmlns:a16="http://schemas.microsoft.com/office/drawing/2014/main" id="{DAF06EBB-C39A-478A-BA70-9B98CC2DC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66D327-A383-4CCB-9401-24261E0D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AE655D-65EF-4236-9D7C-230F9F264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CC58E3-BDF9-495D-9327-85F68058B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A0CA737-33FC-47E3-965A-D1C2CAA6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189942-24EB-488E-8B69-EB80F7E53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8497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4BA9A-01DC-42C5-9731-5B36A811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en-GB" dirty="0"/>
              <a:t>Localize human heads</a:t>
            </a:r>
            <a:endParaRPr lang="de-AT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4C76A81-4C82-4F83-9170-7CC61F3E7C5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28700" y="2209801"/>
            <a:ext cx="4938713" cy="32956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432CFBB-C791-46DF-8E21-039642FC9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" b="17500"/>
          <a:stretch/>
        </p:blipFill>
        <p:spPr>
          <a:xfrm>
            <a:off x="5989584" y="2209801"/>
            <a:ext cx="5507091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3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82E81-1706-4C8C-A00F-D8B5BAD0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FF5675-0CB8-4EAD-940A-976B5894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66070" cy="973666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Open Images v6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bounding boxes for 600 categories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Human head was used as ground truth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F1A1AA-258B-4D16-8B2A-1110B2BF9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56"/>
          <a:stretch/>
        </p:blipFill>
        <p:spPr>
          <a:xfrm>
            <a:off x="1097280" y="2927773"/>
            <a:ext cx="10452762" cy="31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6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42DF4-6141-40D5-9D15-6CB2E896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79160-D4D4-4D4E-8506-E6015A2C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YOLO v3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Combines: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bounding boxes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classification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confidences</a:t>
            </a:r>
          </a:p>
          <a:p>
            <a:pPr lvl="1"/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Pretrained weights from darknet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Transfer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Stage 1: freeze pretrained weights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Final Stage: unfreeze pretrained weights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C45E20-0AE1-4D8A-A6A8-63A513B4C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83"/>
          <a:stretch/>
        </p:blipFill>
        <p:spPr>
          <a:xfrm>
            <a:off x="6420571" y="1838114"/>
            <a:ext cx="5104679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7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801F3-56FC-4A02-95C8-55FACA5D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650E0-4D44-4730-B767-D3B6C948C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1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data annotations (Pascal VOC XML -&gt; YOLO Darknet TXT)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Split into train/validation and test: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4500 train/validation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500 test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Median filter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Histogram equalization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B8911B-82C8-4165-9470-7F5EA94F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379" y="794385"/>
            <a:ext cx="2895731" cy="33775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57E0D-5FDB-4034-A53E-AD99EFC97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32" t="-8977"/>
          <a:stretch/>
        </p:blipFill>
        <p:spPr>
          <a:xfrm>
            <a:off x="5114924" y="5169558"/>
            <a:ext cx="6052185" cy="80790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7771C465-C1B7-4E9C-8B2F-BFF2EB0C7F73}"/>
              </a:ext>
            </a:extLst>
          </p:cNvPr>
          <p:cNvSpPr/>
          <p:nvPr/>
        </p:nvSpPr>
        <p:spPr>
          <a:xfrm>
            <a:off x="9500814" y="4346272"/>
            <a:ext cx="436860" cy="648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5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58AEF-26CE-47A2-AE6D-83EFD509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Augmentation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DA112C-1E47-4E1E-A4DE-85B42F724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 </a:t>
            </a:r>
            <a:r>
              <a:rPr lang="en-US" dirty="0"/>
              <a:t>We used: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Zoom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Translation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Flipping (left-right)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Conversion to gray-scale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 distortion by assigning a new random aspect ratio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Random color distortion by adjusting the HSV-values</a:t>
            </a:r>
          </a:p>
        </p:txBody>
      </p:sp>
      <p:pic>
        <p:nvPicPr>
          <p:cNvPr id="6" name="Grafik 5" descr="Ein Bild, das Foto, verschieden, Löwe, Haufen enthält.&#10;&#10;Automatisch generierte Beschreibung">
            <a:extLst>
              <a:ext uri="{FF2B5EF4-FFF2-40B4-BE49-F238E27FC236}">
                <a16:creationId xmlns:a16="http://schemas.microsoft.com/office/drawing/2014/main" id="{9593ABE3-110C-409B-95DD-71F28E13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06"/>
          <a:stretch/>
        </p:blipFill>
        <p:spPr>
          <a:xfrm>
            <a:off x="6391759" y="1737360"/>
            <a:ext cx="4337986" cy="46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8695D-BFF6-4F83-B558-60FEC214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Quality </a:t>
            </a:r>
            <a:r>
              <a:rPr lang="de-AT" dirty="0" err="1"/>
              <a:t>Metrics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433A41-3613-4C5B-A368-2027EC83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Mean intersection over union (IOU)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Non-Zero intersection ratio (</a:t>
            </a:r>
            <a:r>
              <a:rPr lang="en-US" dirty="0" err="1"/>
              <a:t>nZIR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</a:t>
            </a:r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7F7B61-0F1C-4567-A05E-19AF71AD7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1" b="1919"/>
          <a:stretch/>
        </p:blipFill>
        <p:spPr>
          <a:xfrm>
            <a:off x="5440680" y="1845734"/>
            <a:ext cx="5715000" cy="42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4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00D97-D13D-4B5C-921F-47F7EA7C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Runs</a:t>
            </a:r>
            <a:endParaRPr lang="de-AT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EA1D46D-AB54-4181-90B1-1B3BDBF4D2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3948426" y="3562350"/>
            <a:ext cx="7936453" cy="2614043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1BBEABF-90FE-4966-AF27-5C4C18E5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912064"/>
            <a:ext cx="3865245" cy="19452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Different combinations of: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Augmentation (On/Off)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Median Filter (On/Off)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Histogram Equalization (On/Off)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epochs</a:t>
            </a:r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386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28107-9B74-4183-8885-ED1374AF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Run -&gt; Median Filter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ADB529-7078-435E-94D4-173331DA6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5522"/>
            <a:ext cx="10058400" cy="3384207"/>
          </a:xfrm>
        </p:spPr>
      </p:pic>
    </p:spTree>
    <p:extLst>
      <p:ext uri="{BB962C8B-B14F-4D97-AF65-F5344CB8AC3E}">
        <p14:creationId xmlns:p14="http://schemas.microsoft.com/office/powerpoint/2010/main" val="454859701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Benutzerdefiniert 6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28C4CC"/>
      </a:accent5>
      <a:accent6>
        <a:srgbClr val="A3CEED"/>
      </a:accent6>
      <a:hlink>
        <a:srgbClr val="42BA97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Breitbild</PresentationFormat>
  <Paragraphs>52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Rückblick</vt:lpstr>
      <vt:lpstr>Head Localization</vt:lpstr>
      <vt:lpstr>Goal: Localize human heads</vt:lpstr>
      <vt:lpstr>Dataset</vt:lpstr>
      <vt:lpstr>Method</vt:lpstr>
      <vt:lpstr>Preprocessing</vt:lpstr>
      <vt:lpstr>Data Augmentation</vt:lpstr>
      <vt:lpstr>Quality Metrics</vt:lpstr>
      <vt:lpstr>Runs</vt:lpstr>
      <vt:lpstr>Best Run -&gt; Median Filter</vt:lpstr>
      <vt:lpstr>Worst Run -&gt; no data augmentation</vt:lpstr>
      <vt:lpstr>Resuls and Problems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Localization</dc:title>
  <dc:creator>Simone</dc:creator>
  <cp:lastModifiedBy>Simone</cp:lastModifiedBy>
  <cp:revision>3</cp:revision>
  <dcterms:created xsi:type="dcterms:W3CDTF">2021-01-31T13:43:37Z</dcterms:created>
  <dcterms:modified xsi:type="dcterms:W3CDTF">2021-01-31T13:59:27Z</dcterms:modified>
</cp:coreProperties>
</file>